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1" r:id="rId5"/>
    <p:sldId id="260" r:id="rId6"/>
    <p:sldId id="270" r:id="rId7"/>
    <p:sldId id="261" r:id="rId8"/>
    <p:sldId id="262" r:id="rId9"/>
    <p:sldId id="272" r:id="rId10"/>
    <p:sldId id="263" r:id="rId11"/>
    <p:sldId id="264" r:id="rId12"/>
    <p:sldId id="273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C0C"/>
    <a:srgbClr val="FF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393A-4D2E-583F-1AC3-68830C97A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33ECD-D805-F5A6-53D3-E43663BC6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0C0F-364C-A1DE-5EB3-1277D4F1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070F1-E9CB-094B-5057-C39AFE1A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ED299-624C-3FB7-C180-AFF50A90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06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D784-480F-9098-085B-CDEFD9B1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DBC4E-6D7A-10B3-50A1-D322C1E87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0579F-5962-EF5E-D327-1A9895EB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A671-076C-F17C-3658-4367B380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7249-6601-86C8-99BF-D2ED17CD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28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E0BA9-E50E-6388-3E47-309084A3C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EB35-BAAE-B27D-8CB5-524C3EB15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D7C96-F226-7784-F728-E920D2C4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4C05E-0352-3419-DA84-05ABB756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35BF6-0186-0DFC-EC6D-B4DFFDB6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445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0C6E-E62F-4396-F531-38EC05E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9737-CC6D-2265-FA78-54687CE72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5F18-AB1F-A49E-9882-2BBCFE3D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FCEB6-35DE-887E-EC56-752DF201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F2E60-68BE-CE73-1141-60E3F54F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590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2328-E53F-2515-59E8-98D5D357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385CC-2DFE-D79A-1374-6D5F3DFE3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1AAF-A54A-0C4A-6930-825BA600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B1B2-DB7E-95FD-B432-004CF8CE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565F-30F7-C01C-8919-1DA8A695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014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1392-F0B9-6C9C-1E1D-FC6A10E0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264AC-AB87-993D-420B-3C4EA25A7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27378-75D4-F77E-C3A9-2BAD1581D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185F3-D0A3-3DA2-B883-BCBDFD1C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197C3-319A-C3EC-3D73-654DCB7C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6A098-6293-E771-6ADA-17B6D6C6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20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5E4E-EAD1-5048-26FA-2223D40F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23DD5-8894-2B46-1640-AFCC9944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7C76E-1770-4777-2943-CB846E54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AD50B-6FAB-FE4A-8067-3F5478739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0E28F-00C9-5B66-2F61-7642A16B2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44DD7-61D9-0F4D-8C85-874DC01E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96E55-85B9-6DA7-7619-7E5AE48F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0F5231-6D04-3DC9-5131-58B77877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180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4BC7-2968-5B2C-BABE-A79BD99F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CB586-10FE-B807-CBDA-3DA7ED391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A00E3-D6A3-A511-0132-014FED5C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BE885-F927-84B0-CB69-A8D69B2B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19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E4617-D800-5FB0-5330-AA41D4F6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3B2BC-2499-3744-9CAC-E625D9B4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EEC8D-020C-8B53-6395-19841A2D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600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59FF-61C8-9C09-2861-74D8B12F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8932B-CC55-2503-45FB-708F0D27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1F637-A444-1BB6-F0C8-031801D61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B9E1-639B-74E8-02A0-38B95C28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DAA12-050E-9BB8-C564-197649DF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BA868-E293-BABE-E186-A714091B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817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E8E6-ADEC-14D4-4B50-A2E4BEB8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A52122-B9DF-0849-E973-D6D3ADD4C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FA4A8-D6C3-8725-405C-F51BDD49E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4DC41-6877-3336-CB78-5A8067F0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05B97-C9A3-2C7E-6229-3FB08176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41F70-6D85-86B6-59C7-929D6538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50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975C6-3CD0-BD8C-A1DB-7B7B27E1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D72EA-DAA7-4EE4-2866-CA7B023D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20341-8AFA-5916-9DED-812C57DE2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9CE7-09E8-40E9-AAE6-1DC35BF358DA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48552-56C7-52A6-57C5-C96F83EC4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85749-7B69-ED0D-5C95-910A780B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253EB-FAC8-4992-AAE1-39350C3372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739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play/843/402/39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x7xroxc52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play/843/471/7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277" y="4040956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3 </a:t>
            </a:r>
            <a:br>
              <a:rPr lang="hr-HR" sz="5400" b="1" dirty="0"/>
            </a:br>
            <a:r>
              <a:rPr lang="hr-HR" sz="5400" b="1" dirty="0" err="1"/>
              <a:t>Teens</a:t>
            </a:r>
            <a:r>
              <a:rPr lang="hr-HR" sz="5400" b="1" dirty="0"/>
              <a:t> </a:t>
            </a:r>
            <a:r>
              <a:rPr lang="hr-HR" sz="5400" b="1" dirty="0" err="1"/>
              <a:t>and</a:t>
            </a:r>
            <a:r>
              <a:rPr lang="hr-HR" sz="5400" b="1" dirty="0"/>
              <a:t> </a:t>
            </a:r>
            <a:r>
              <a:rPr lang="hr-HR" sz="5400" b="1" dirty="0" err="1"/>
              <a:t>technology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154" y="2573755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5DAF91-DC12-373F-548E-46B3319827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879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6070B-0C90-BE11-AA3C-EB00D74B3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8749"/>
            <a:ext cx="5753100" cy="2936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new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F93AA-D004-8F6F-C2C6-71A67BBD3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8" y="666510"/>
            <a:ext cx="4534293" cy="55249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5C1B25F-896D-FC6F-F4A4-9248334E0D8F}"/>
              </a:ext>
            </a:extLst>
          </p:cNvPr>
          <p:cNvSpPr txBox="1">
            <a:spLocks/>
          </p:cNvSpPr>
          <p:nvPr/>
        </p:nvSpPr>
        <p:spPr>
          <a:xfrm>
            <a:off x="6062394" y="2908882"/>
            <a:ext cx="5753100" cy="1203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ED5CC6-BB74-5200-24BE-B7F599B31E82}"/>
              </a:ext>
            </a:extLst>
          </p:cNvPr>
          <p:cNvSpPr txBox="1">
            <a:spLocks/>
          </p:cNvSpPr>
          <p:nvPr/>
        </p:nvSpPr>
        <p:spPr>
          <a:xfrm>
            <a:off x="6079197" y="3964075"/>
            <a:ext cx="5753100" cy="2541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/>
              <a:t>Check.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 To help children focus on lessons, to protect them from bullying and to encourage them to be more physically active.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2 Pupils can use mobile phones for learning or in an emergency.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3 Their parents can pick up the phones.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6421CD-7E1D-F55C-6B9C-0342FA5C7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" y="2493216"/>
            <a:ext cx="5461298" cy="22282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1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E3453-12C9-C0A2-0F67-B48890517F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07006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0002-D586-D828-30BE-093F031CC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650" y="177800"/>
            <a:ext cx="5411781" cy="993775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Make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 (T)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false</a:t>
            </a:r>
            <a:r>
              <a:rPr lang="hr-HR" b="1" dirty="0"/>
              <a:t> (F).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BD5E6-3618-C404-172E-A57FBB097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" y="1914027"/>
            <a:ext cx="6056213" cy="27628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F1C2B9-1CEA-5268-DAEF-A82DBB5284EB}"/>
              </a:ext>
            </a:extLst>
          </p:cNvPr>
          <p:cNvSpPr txBox="1">
            <a:spLocks/>
          </p:cNvSpPr>
          <p:nvPr/>
        </p:nvSpPr>
        <p:spPr>
          <a:xfrm>
            <a:off x="6331072" y="1166815"/>
            <a:ext cx="5411781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D1C5EB-9F00-4D4B-4AF5-C240997DCFC6}"/>
              </a:ext>
            </a:extLst>
          </p:cNvPr>
          <p:cNvSpPr txBox="1"/>
          <p:nvPr/>
        </p:nvSpPr>
        <p:spPr>
          <a:xfrm>
            <a:off x="5701503" y="2184400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62374-66B1-DAEA-78B0-7DDCE3EB9C26}"/>
              </a:ext>
            </a:extLst>
          </p:cNvPr>
          <p:cNvSpPr txBox="1"/>
          <p:nvPr/>
        </p:nvSpPr>
        <p:spPr>
          <a:xfrm>
            <a:off x="3386928" y="2534628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AC036-3984-3508-3C06-69DF8D04E664}"/>
              </a:ext>
            </a:extLst>
          </p:cNvPr>
          <p:cNvSpPr txBox="1"/>
          <p:nvPr/>
        </p:nvSpPr>
        <p:spPr>
          <a:xfrm>
            <a:off x="3657599" y="2794000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C8FE8-1555-7BA4-9BA0-868076266085}"/>
              </a:ext>
            </a:extLst>
          </p:cNvPr>
          <p:cNvSpPr txBox="1"/>
          <p:nvPr/>
        </p:nvSpPr>
        <p:spPr>
          <a:xfrm>
            <a:off x="5508503" y="3052495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B3458-ADF3-0ADC-FD11-758FD978F353}"/>
              </a:ext>
            </a:extLst>
          </p:cNvPr>
          <p:cNvSpPr txBox="1"/>
          <p:nvPr/>
        </p:nvSpPr>
        <p:spPr>
          <a:xfrm>
            <a:off x="3684584" y="3296762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32BA41-DE51-0930-681E-3800D85C1B4B}"/>
              </a:ext>
            </a:extLst>
          </p:cNvPr>
          <p:cNvSpPr txBox="1"/>
          <p:nvPr/>
        </p:nvSpPr>
        <p:spPr>
          <a:xfrm>
            <a:off x="4796628" y="3654118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3D1ADD-8556-C12C-8282-08EB2B0170EB}"/>
              </a:ext>
            </a:extLst>
          </p:cNvPr>
          <p:cNvSpPr txBox="1"/>
          <p:nvPr/>
        </p:nvSpPr>
        <p:spPr>
          <a:xfrm>
            <a:off x="4796628" y="3896817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AD80B-562E-C57B-6C1F-4D9B5687FD7E}"/>
              </a:ext>
            </a:extLst>
          </p:cNvPr>
          <p:cNvSpPr txBox="1"/>
          <p:nvPr/>
        </p:nvSpPr>
        <p:spPr>
          <a:xfrm>
            <a:off x="4803772" y="4145499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A5CC85-E0A1-A873-9E8A-044C24AE8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7" y="1849852"/>
            <a:ext cx="5307006" cy="32631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CBD369B-4C67-A4F8-449D-F0D481D90525}"/>
              </a:ext>
            </a:extLst>
          </p:cNvPr>
          <p:cNvSpPr txBox="1">
            <a:spLocks/>
          </p:cNvSpPr>
          <p:nvPr/>
        </p:nvSpPr>
        <p:spPr>
          <a:xfrm>
            <a:off x="6343650" y="1868404"/>
            <a:ext cx="5411781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meaning</a:t>
            </a:r>
            <a:r>
              <a:rPr lang="hr-HR" b="1" dirty="0"/>
              <a:t>.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B3D8FC4-316C-D55C-EB70-6CD36CFC94C6}"/>
              </a:ext>
            </a:extLst>
          </p:cNvPr>
          <p:cNvSpPr txBox="1">
            <a:spLocks/>
          </p:cNvSpPr>
          <p:nvPr/>
        </p:nvSpPr>
        <p:spPr>
          <a:xfrm>
            <a:off x="6343650" y="2857419"/>
            <a:ext cx="5411781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A5F808-716C-00E2-EE1C-692FFDDAE41D}"/>
              </a:ext>
            </a:extLst>
          </p:cNvPr>
          <p:cNvSpPr txBox="1"/>
          <p:nvPr/>
        </p:nvSpPr>
        <p:spPr>
          <a:xfrm>
            <a:off x="1266825" y="2209777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3C98CD-3E66-5E77-BC3E-22C05F9E5CB1}"/>
              </a:ext>
            </a:extLst>
          </p:cNvPr>
          <p:cNvSpPr txBox="1"/>
          <p:nvPr/>
        </p:nvSpPr>
        <p:spPr>
          <a:xfrm>
            <a:off x="1840310" y="2514577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A3544A-9A1F-F6B8-6BEE-A732FC04A36B}"/>
              </a:ext>
            </a:extLst>
          </p:cNvPr>
          <p:cNvSpPr txBox="1"/>
          <p:nvPr/>
        </p:nvSpPr>
        <p:spPr>
          <a:xfrm>
            <a:off x="1403231" y="2857419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A09F92-E6E3-99DD-9A07-2C81AA6374DA}"/>
              </a:ext>
            </a:extLst>
          </p:cNvPr>
          <p:cNvSpPr txBox="1"/>
          <p:nvPr/>
        </p:nvSpPr>
        <p:spPr>
          <a:xfrm>
            <a:off x="1376642" y="3200261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BA274-C3AE-BDD6-F869-A6E85C580D48}"/>
              </a:ext>
            </a:extLst>
          </p:cNvPr>
          <p:cNvSpPr txBox="1"/>
          <p:nvPr/>
        </p:nvSpPr>
        <p:spPr>
          <a:xfrm>
            <a:off x="1409702" y="3543317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h)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C934A3-C169-CACD-4643-16145824CCE6}"/>
              </a:ext>
            </a:extLst>
          </p:cNvPr>
          <p:cNvSpPr txBox="1"/>
          <p:nvPr/>
        </p:nvSpPr>
        <p:spPr>
          <a:xfrm>
            <a:off x="1761332" y="3847903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07DB78-3FD2-1EBE-9DE3-F6DD536C1E0B}"/>
              </a:ext>
            </a:extLst>
          </p:cNvPr>
          <p:cNvSpPr txBox="1"/>
          <p:nvPr/>
        </p:nvSpPr>
        <p:spPr>
          <a:xfrm>
            <a:off x="1666241" y="4200066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AC09F-9AD2-E205-F780-AF579828D33D}"/>
              </a:ext>
            </a:extLst>
          </p:cNvPr>
          <p:cNvSpPr txBox="1"/>
          <p:nvPr/>
        </p:nvSpPr>
        <p:spPr>
          <a:xfrm>
            <a:off x="1646123" y="4505047"/>
            <a:ext cx="4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d)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178ED78-8BF3-F948-3FC9-33D046ED2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8" y="1928515"/>
            <a:ext cx="6247583" cy="31058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CA23F0B-83D6-9F2B-6A43-5FF9FAEBC945}"/>
              </a:ext>
            </a:extLst>
          </p:cNvPr>
          <p:cNvSpPr txBox="1">
            <a:spLocks/>
          </p:cNvSpPr>
          <p:nvPr/>
        </p:nvSpPr>
        <p:spPr>
          <a:xfrm>
            <a:off x="6297356" y="3526561"/>
            <a:ext cx="5751769" cy="32631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</a:rPr>
              <a:t>Speaking time!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Have a class discussion on the topic: ‘Should mobile phones be banned in schools?’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Read pros and cons of banning mobile phones. What do you think? Express your opinion. </a:t>
            </a: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Provide arguments.</a:t>
            </a:r>
          </a:p>
        </p:txBody>
      </p:sp>
    </p:spTree>
    <p:extLst>
      <p:ext uri="{BB962C8B-B14F-4D97-AF65-F5344CB8AC3E}">
        <p14:creationId xmlns:p14="http://schemas.microsoft.com/office/powerpoint/2010/main" val="393635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213414"/>
            <a:ext cx="3976689" cy="558365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62993" y="149377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clues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do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crossword</a:t>
            </a:r>
            <a:r>
              <a:rPr lang="hr-HR" sz="2800" b="1" dirty="0"/>
              <a:t> </a:t>
            </a:r>
            <a:r>
              <a:rPr lang="hr-HR" sz="2800" b="1" dirty="0" err="1"/>
              <a:t>puzzle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62992" y="254766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0E75D-EED8-5A4B-BBC2-E94E9E590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2" y="1962150"/>
            <a:ext cx="5682030" cy="39028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C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24A6A-CC04-AF36-D929-FD9852DE9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31" y="3024613"/>
            <a:ext cx="5149056" cy="37724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C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CBF99-F321-5DD5-5A9B-86F6C25F30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/>
          <a:stretch/>
        </p:blipFill>
        <p:spPr>
          <a:xfrm>
            <a:off x="541398" y="2334077"/>
            <a:ext cx="5078322" cy="3090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837654-9DBB-9B58-9C52-D6361BC43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92" y="3135988"/>
            <a:ext cx="5082741" cy="36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769286-3A62-4B78-305A-407B2DD6D2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597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3107C3-AB9C-B3CD-4CE9-F99354D82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348291"/>
            <a:ext cx="5181600" cy="41614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3DA72-2CF2-5DDC-516E-21EA4828617D}"/>
              </a:ext>
            </a:extLst>
          </p:cNvPr>
          <p:cNvSpPr txBox="1"/>
          <p:nvPr/>
        </p:nvSpPr>
        <p:spPr>
          <a:xfrm>
            <a:off x="5534025" y="285749"/>
            <a:ext cx="6438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Are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tech-savvy</a:t>
            </a:r>
            <a:r>
              <a:rPr lang="hr-HR" sz="2800" b="1" dirty="0"/>
              <a:t>? </a:t>
            </a:r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how </a:t>
            </a:r>
            <a:r>
              <a:rPr lang="hr-HR" sz="2800" b="1" dirty="0" err="1"/>
              <a:t>much</a:t>
            </a:r>
            <a:r>
              <a:rPr lang="hr-HR" sz="2800" b="1" dirty="0"/>
              <a:t> 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know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technology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this</a:t>
            </a:r>
            <a:r>
              <a:rPr lang="hr-HR" sz="2800" b="1" dirty="0"/>
              <a:t> </a:t>
            </a:r>
            <a:r>
              <a:rPr lang="hr-HR" sz="2800" b="1" dirty="0" err="1"/>
              <a:t>little</a:t>
            </a:r>
            <a:r>
              <a:rPr lang="hr-HR" sz="2800" b="1" dirty="0"/>
              <a:t> </a:t>
            </a:r>
            <a:r>
              <a:rPr lang="hr-HR" sz="2800" b="1" dirty="0" err="1"/>
              <a:t>technology</a:t>
            </a:r>
            <a:r>
              <a:rPr lang="hr-HR" sz="2800" b="1" dirty="0"/>
              <a:t> </a:t>
            </a:r>
            <a:r>
              <a:rPr lang="hr-HR" sz="2800" b="1" dirty="0" err="1"/>
              <a:t>quiz</a:t>
            </a:r>
            <a:r>
              <a:rPr lang="hr-HR" sz="28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A3EBC-92FE-AA90-4455-5D3D13595644}"/>
              </a:ext>
            </a:extLst>
          </p:cNvPr>
          <p:cNvSpPr txBox="1"/>
          <p:nvPr/>
        </p:nvSpPr>
        <p:spPr>
          <a:xfrm>
            <a:off x="5534025" y="1847849"/>
            <a:ext cx="6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DD9AC2-29D8-20A0-D264-1A8366C73C83}"/>
              </a:ext>
            </a:extLst>
          </p:cNvPr>
          <p:cNvSpPr/>
          <p:nvPr/>
        </p:nvSpPr>
        <p:spPr>
          <a:xfrm>
            <a:off x="142875" y="2371069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9EF28-8C77-8AAE-2E0C-4C7A144C0923}"/>
              </a:ext>
            </a:extLst>
          </p:cNvPr>
          <p:cNvSpPr/>
          <p:nvPr/>
        </p:nvSpPr>
        <p:spPr>
          <a:xfrm>
            <a:off x="142875" y="2809219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169F66-45B9-0DC0-0C1D-F6ECB041251F}"/>
              </a:ext>
            </a:extLst>
          </p:cNvPr>
          <p:cNvSpPr/>
          <p:nvPr/>
        </p:nvSpPr>
        <p:spPr>
          <a:xfrm>
            <a:off x="142875" y="3939733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FC3211-DA0F-F53B-D4DA-6B9D50AF5E4E}"/>
              </a:ext>
            </a:extLst>
          </p:cNvPr>
          <p:cNvSpPr/>
          <p:nvPr/>
        </p:nvSpPr>
        <p:spPr>
          <a:xfrm>
            <a:off x="114300" y="4742794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47A320-02E9-62BE-7110-5B62836512B8}"/>
              </a:ext>
            </a:extLst>
          </p:cNvPr>
          <p:cNvSpPr/>
          <p:nvPr/>
        </p:nvSpPr>
        <p:spPr>
          <a:xfrm>
            <a:off x="2743200" y="2261203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BBE231-D4A0-B809-A504-414AB3150606}"/>
              </a:ext>
            </a:extLst>
          </p:cNvPr>
          <p:cNvSpPr/>
          <p:nvPr/>
        </p:nvSpPr>
        <p:spPr>
          <a:xfrm>
            <a:off x="2705100" y="2935348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F75A7D-D069-597B-ECCB-DB25DF5916E2}"/>
              </a:ext>
            </a:extLst>
          </p:cNvPr>
          <p:cNvSpPr/>
          <p:nvPr/>
        </p:nvSpPr>
        <p:spPr>
          <a:xfrm>
            <a:off x="2705100" y="4176210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672C6D-8BEC-E665-8836-8FACF17284EA}"/>
              </a:ext>
            </a:extLst>
          </p:cNvPr>
          <p:cNvSpPr/>
          <p:nvPr/>
        </p:nvSpPr>
        <p:spPr>
          <a:xfrm>
            <a:off x="2705100" y="5068447"/>
            <a:ext cx="247650" cy="21973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0154E6-85DD-870F-D88E-C2AB139B0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34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6EC325-1638-881E-999E-D86CBDF46196}"/>
              </a:ext>
            </a:extLst>
          </p:cNvPr>
          <p:cNvSpPr txBox="1"/>
          <p:nvPr/>
        </p:nvSpPr>
        <p:spPr>
          <a:xfrm>
            <a:off x="5534025" y="2664603"/>
            <a:ext cx="6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199D2A-BA53-EDBF-CAD4-E102684B1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" y="1233991"/>
            <a:ext cx="5212374" cy="45274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03 Lesson 3 – A project on screen addiction">
            <a:hlinkClick r:id="" action="ppaction://media"/>
            <a:extLst>
              <a:ext uri="{FF2B5EF4-FFF2-40B4-BE49-F238E27FC236}">
                <a16:creationId xmlns:a16="http://schemas.microsoft.com/office/drawing/2014/main" id="{7D76A240-D83E-B065-31E0-E04014630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4825" y="2700460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1777FD-F5D3-3AB5-A385-A0C7AB2F208A}"/>
              </a:ext>
            </a:extLst>
          </p:cNvPr>
          <p:cNvSpPr txBox="1"/>
          <p:nvPr/>
        </p:nvSpPr>
        <p:spPr>
          <a:xfrm>
            <a:off x="5514975" y="3331968"/>
            <a:ext cx="643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70A47F-B14D-5CC2-497B-2C2D98449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4803905"/>
            <a:ext cx="6781802" cy="18660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C4DEB4-99B9-48DC-4E10-A22E4DACD3B7}"/>
              </a:ext>
            </a:extLst>
          </p:cNvPr>
          <p:cNvSpPr txBox="1"/>
          <p:nvPr/>
        </p:nvSpPr>
        <p:spPr>
          <a:xfrm>
            <a:off x="5478713" y="4328084"/>
            <a:ext cx="6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F2C886-976E-152B-43F8-376C6B2F8171}"/>
              </a:ext>
            </a:extLst>
          </p:cNvPr>
          <p:cNvSpPr/>
          <p:nvPr/>
        </p:nvSpPr>
        <p:spPr>
          <a:xfrm>
            <a:off x="241056" y="5581568"/>
            <a:ext cx="298938" cy="24929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909CFB-C9FC-4872-801C-99447E3691E1}"/>
              </a:ext>
            </a:extLst>
          </p:cNvPr>
          <p:cNvSpPr/>
          <p:nvPr/>
        </p:nvSpPr>
        <p:spPr>
          <a:xfrm>
            <a:off x="266700" y="6150499"/>
            <a:ext cx="298938" cy="24929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CF2BB4-8156-FDD3-3C0E-856CFD857454}"/>
              </a:ext>
            </a:extLst>
          </p:cNvPr>
          <p:cNvSpPr/>
          <p:nvPr/>
        </p:nvSpPr>
        <p:spPr>
          <a:xfrm>
            <a:off x="3774831" y="5546848"/>
            <a:ext cx="298938" cy="24929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77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231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DA5844-F4B3-6EBE-3F9B-6883D8FD35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7" y="0"/>
            <a:ext cx="505181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FFC40-CED4-53B6-3F9C-8603BCF10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991" y="5497692"/>
            <a:ext cx="5819544" cy="9760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C04EE8-6204-4906-8FD7-827440685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r="12771" b="9851"/>
          <a:stretch/>
        </p:blipFill>
        <p:spPr>
          <a:xfrm>
            <a:off x="-14056" y="1953133"/>
            <a:ext cx="6010043" cy="22754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01BDDFC-7D7B-FF50-5EA7-D7650A913F28}"/>
              </a:ext>
            </a:extLst>
          </p:cNvPr>
          <p:cNvSpPr txBox="1">
            <a:spLocks/>
          </p:cNvSpPr>
          <p:nvPr/>
        </p:nvSpPr>
        <p:spPr>
          <a:xfrm>
            <a:off x="6112271" y="242418"/>
            <a:ext cx="6010043" cy="26289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Complete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by</a:t>
            </a:r>
            <a:r>
              <a:rPr lang="hr-HR" b="1" dirty="0"/>
              <a:t> </a:t>
            </a:r>
            <a:r>
              <a:rPr lang="hr-HR" b="1" dirty="0" err="1"/>
              <a:t>circling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letter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B095DC-7F8B-3FC1-C336-6678DE28F20E}"/>
              </a:ext>
            </a:extLst>
          </p:cNvPr>
          <p:cNvSpPr/>
          <p:nvPr/>
        </p:nvSpPr>
        <p:spPr>
          <a:xfrm>
            <a:off x="157394" y="3961890"/>
            <a:ext cx="295275" cy="26618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228502-7373-B864-FEF9-2A80C5A366AC}"/>
              </a:ext>
            </a:extLst>
          </p:cNvPr>
          <p:cNvSpPr/>
          <p:nvPr/>
        </p:nvSpPr>
        <p:spPr>
          <a:xfrm>
            <a:off x="3533775" y="3695701"/>
            <a:ext cx="295275" cy="266189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DBD2DE0-71D5-F4A5-5E83-DE3A61CCA331}"/>
              </a:ext>
            </a:extLst>
          </p:cNvPr>
          <p:cNvSpPr txBox="1">
            <a:spLocks/>
          </p:cNvSpPr>
          <p:nvPr/>
        </p:nvSpPr>
        <p:spPr>
          <a:xfrm>
            <a:off x="6147113" y="2226468"/>
            <a:ext cx="6010043" cy="240506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present</a:t>
            </a:r>
            <a:r>
              <a:rPr lang="hr-HR" sz="2400" b="1" dirty="0"/>
              <a:t> </a:t>
            </a:r>
            <a:r>
              <a:rPr lang="hr-HR" sz="2400" b="1" dirty="0" err="1"/>
              <a:t>simple</a:t>
            </a:r>
            <a:r>
              <a:rPr lang="hr-HR" sz="2400" b="1" dirty="0"/>
              <a:t> </a:t>
            </a:r>
            <a:r>
              <a:rPr lang="hr-HR" sz="2400" dirty="0"/>
              <a:t>for </a:t>
            </a:r>
            <a:r>
              <a:rPr lang="hr-HR" sz="2400" dirty="0" err="1"/>
              <a:t>repeated</a:t>
            </a:r>
            <a:r>
              <a:rPr lang="hr-HR" sz="2400" dirty="0"/>
              <a:t> </a:t>
            </a:r>
            <a:r>
              <a:rPr lang="hr-HR" sz="2400" dirty="0" err="1"/>
              <a:t>actions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present</a:t>
            </a:r>
            <a:r>
              <a:rPr lang="hr-HR" sz="2400" b="1" dirty="0"/>
              <a:t> </a:t>
            </a:r>
            <a:r>
              <a:rPr lang="hr-HR" sz="2400" b="1" dirty="0" err="1"/>
              <a:t>continuous</a:t>
            </a:r>
            <a:r>
              <a:rPr lang="hr-HR" sz="2400" b="1" dirty="0"/>
              <a:t> </a:t>
            </a:r>
            <a:r>
              <a:rPr lang="hr-HR" sz="2400" dirty="0"/>
              <a:t>for </a:t>
            </a:r>
            <a:r>
              <a:rPr lang="hr-HR" sz="2400" dirty="0" err="1"/>
              <a:t>an</a:t>
            </a:r>
            <a:r>
              <a:rPr lang="hr-HR" sz="2400" dirty="0"/>
              <a:t> </a:t>
            </a:r>
            <a:r>
              <a:rPr lang="hr-HR" sz="2400" dirty="0" err="1"/>
              <a:t>activity</a:t>
            </a:r>
            <a:r>
              <a:rPr lang="hr-HR" sz="2400" dirty="0"/>
              <a:t> </a:t>
            </a:r>
            <a:r>
              <a:rPr lang="hr-HR" sz="2400" dirty="0" err="1"/>
              <a:t>happening</a:t>
            </a:r>
            <a:r>
              <a:rPr lang="hr-HR" sz="2400" dirty="0"/>
              <a:t> </a:t>
            </a:r>
            <a:r>
              <a:rPr lang="hr-HR" sz="2400" dirty="0" err="1"/>
              <a:t>right</a:t>
            </a:r>
            <a:r>
              <a:rPr lang="hr-HR" sz="2400" dirty="0"/>
              <a:t> </a:t>
            </a:r>
            <a:r>
              <a:rPr lang="hr-HR" sz="2400" dirty="0" err="1"/>
              <a:t>now</a:t>
            </a:r>
            <a:r>
              <a:rPr lang="hr-HR" sz="2400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Glagolsko vrijeme </a:t>
            </a:r>
            <a:r>
              <a:rPr lang="hr-HR" sz="2400" b="1" dirty="0" err="1">
                <a:solidFill>
                  <a:schemeClr val="accent1"/>
                </a:solidFill>
              </a:rPr>
              <a:t>present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simple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koristimo za učestale radnje, a glagolsko vrijeme </a:t>
            </a:r>
            <a:r>
              <a:rPr lang="hr-HR" sz="2400" b="1" dirty="0" err="1">
                <a:solidFill>
                  <a:schemeClr val="accent1"/>
                </a:solidFill>
              </a:rPr>
              <a:t>present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 err="1">
                <a:solidFill>
                  <a:schemeClr val="accent1"/>
                </a:solidFill>
              </a:rPr>
              <a:t>continuous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za radnju koja se događa sada – u trenutku u kojem govorimo.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7C92A0-2D30-CEC5-71EB-5C486841B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683"/>
            <a:ext cx="6079731" cy="32257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2B836F-F860-3D76-4E06-65090AEF0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"/>
          <a:stretch/>
        </p:blipFill>
        <p:spPr>
          <a:xfrm>
            <a:off x="922341" y="3828794"/>
            <a:ext cx="1404936" cy="1126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596E5B-01A2-7F24-3557-4B48210D2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65" y="3828794"/>
            <a:ext cx="2950126" cy="12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181414"/>
            <a:ext cx="3862763" cy="556735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2968" y="147731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2968" y="243397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262969" y="390080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</a:t>
            </a:r>
            <a:r>
              <a:rPr lang="hr-HR" sz="2800" b="1" dirty="0" err="1"/>
              <a:t>verb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put </a:t>
            </a:r>
            <a:r>
              <a:rPr lang="hr-HR" sz="2800" b="1" dirty="0" err="1"/>
              <a:t>it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</a:t>
            </a:r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tense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286165" y="485746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B796A-2E27-FE64-A21F-960E62FB7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7" y="1688917"/>
            <a:ext cx="5666158" cy="40699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3EDD9-A1BD-D6F9-56C9-179732FF0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" y="2342507"/>
            <a:ext cx="4917423" cy="3245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AB7934-559A-1743-250E-FC11C46DC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" y="1651992"/>
            <a:ext cx="6078881" cy="44543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2B33B2-A364-3F8F-201B-1C2465F10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2" y="2574402"/>
            <a:ext cx="5545438" cy="34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3B975A-F440-8D3F-91CA-D8E9A44385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5181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AD9D-87DB-3407-A82F-C22BFA75C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5026" y="311150"/>
            <a:ext cx="6010274" cy="1470026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Which</a:t>
            </a:r>
            <a:r>
              <a:rPr lang="hr-HR" b="1" dirty="0"/>
              <a:t> time </a:t>
            </a:r>
            <a:r>
              <a:rPr lang="hr-HR" b="1" dirty="0" err="1"/>
              <a:t>expressions</a:t>
            </a:r>
            <a:r>
              <a:rPr lang="hr-HR" b="1" dirty="0"/>
              <a:t> are </a:t>
            </a:r>
            <a:r>
              <a:rPr lang="hr-HR" b="1" dirty="0" err="1"/>
              <a:t>used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simple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are </a:t>
            </a:r>
            <a:r>
              <a:rPr lang="hr-HR" b="1" dirty="0" err="1"/>
              <a:t>used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continuous</a:t>
            </a:r>
            <a:r>
              <a:rPr lang="hr-HR" b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5D275-1393-D721-2E8D-AEF7B1ECB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838"/>
            <a:ext cx="5654286" cy="3108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2CF5B5-E2F3-769B-932E-0B3AFBFFCE23}"/>
              </a:ext>
            </a:extLst>
          </p:cNvPr>
          <p:cNvSpPr txBox="1">
            <a:spLocks/>
          </p:cNvSpPr>
          <p:nvPr/>
        </p:nvSpPr>
        <p:spPr>
          <a:xfrm>
            <a:off x="5920986" y="1663700"/>
            <a:ext cx="6010274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12F99D-3D61-6063-67F8-3F7BCE963B78}"/>
              </a:ext>
            </a:extLst>
          </p:cNvPr>
          <p:cNvSpPr txBox="1"/>
          <p:nvPr/>
        </p:nvSpPr>
        <p:spPr>
          <a:xfrm>
            <a:off x="400050" y="3208541"/>
            <a:ext cx="1952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rgbClr val="FF0000"/>
                </a:solidFill>
              </a:rPr>
              <a:t>every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day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usually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always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often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every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week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rarely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frequently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regularly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every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summer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32C5D-8531-44D7-437C-C1DB59094CA9}"/>
              </a:ext>
            </a:extLst>
          </p:cNvPr>
          <p:cNvSpPr txBox="1"/>
          <p:nvPr/>
        </p:nvSpPr>
        <p:spPr>
          <a:xfrm>
            <a:off x="3281151" y="3208541"/>
            <a:ext cx="1952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>
                <a:solidFill>
                  <a:srgbClr val="FF0000"/>
                </a:solidFill>
              </a:rPr>
              <a:t>today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now</a:t>
            </a:r>
            <a:r>
              <a:rPr lang="hr-HR" b="1" dirty="0">
                <a:solidFill>
                  <a:srgbClr val="FF0000"/>
                </a:solidFill>
              </a:rPr>
              <a:t>, at </a:t>
            </a:r>
            <a:r>
              <a:rPr lang="hr-HR" b="1" dirty="0" err="1">
                <a:solidFill>
                  <a:srgbClr val="FF0000"/>
                </a:solidFill>
              </a:rPr>
              <a:t>this</a:t>
            </a:r>
            <a:r>
              <a:rPr lang="hr-HR" b="1" dirty="0">
                <a:solidFill>
                  <a:srgbClr val="FF0000"/>
                </a:solidFill>
              </a:rPr>
              <a:t> moment, </a:t>
            </a:r>
            <a:r>
              <a:rPr lang="hr-HR" b="1" dirty="0" err="1">
                <a:solidFill>
                  <a:srgbClr val="FF0000"/>
                </a:solidFill>
              </a:rPr>
              <a:t>this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morning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this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evening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59ECED-CD25-B1EA-6FC1-AF31BE4843C8}"/>
              </a:ext>
            </a:extLst>
          </p:cNvPr>
          <p:cNvSpPr txBox="1">
            <a:spLocks/>
          </p:cNvSpPr>
          <p:nvPr/>
        </p:nvSpPr>
        <p:spPr>
          <a:xfrm>
            <a:off x="5915026" y="2693397"/>
            <a:ext cx="6010274" cy="1373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/>
              <a:t>Make at </a:t>
            </a:r>
            <a:r>
              <a:rPr lang="hr-HR" b="1" dirty="0" err="1"/>
              <a:t>least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using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time </a:t>
            </a:r>
            <a:r>
              <a:rPr lang="hr-HR" b="1" dirty="0" err="1"/>
              <a:t>expressions</a:t>
            </a:r>
            <a:r>
              <a:rPr lang="hr-HR" b="1" dirty="0"/>
              <a:t>. 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1105CE5-2D7E-0410-3D65-0564CBA91C41}"/>
              </a:ext>
            </a:extLst>
          </p:cNvPr>
          <p:cNvSpPr txBox="1">
            <a:spLocks/>
          </p:cNvSpPr>
          <p:nvPr/>
        </p:nvSpPr>
        <p:spPr>
          <a:xfrm>
            <a:off x="5915026" y="4427920"/>
            <a:ext cx="6010274" cy="181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Drag </a:t>
            </a:r>
            <a:r>
              <a:rPr lang="hr-HR" b="1" dirty="0" err="1"/>
              <a:t>and</a:t>
            </a:r>
            <a:r>
              <a:rPr lang="hr-HR" b="1" dirty="0"/>
              <a:t> drop </a:t>
            </a:r>
            <a:r>
              <a:rPr lang="hr-HR" b="1" dirty="0" err="1"/>
              <a:t>the</a:t>
            </a:r>
            <a:r>
              <a:rPr lang="hr-HR" b="1" dirty="0"/>
              <a:t> time </a:t>
            </a:r>
            <a:r>
              <a:rPr lang="hr-HR" b="1" dirty="0" err="1"/>
              <a:t>expressions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group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>
                <a:hlinkClick r:id="rId4"/>
              </a:rPr>
              <a:t>https://wordwall.net/play/843/402/396</a:t>
            </a:r>
            <a:r>
              <a:rPr lang="hr-H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3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181414"/>
            <a:ext cx="3862763" cy="539559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62970" y="1181414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. </a:t>
            </a:r>
          </a:p>
          <a:p>
            <a:r>
              <a:rPr lang="hr-HR" sz="2800" b="1" dirty="0"/>
              <a:t>Use </a:t>
            </a:r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simple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</a:t>
            </a:r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continuous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262969" y="320066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A3D27-C437-10E8-5B51-43C06C130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6" y="1393982"/>
            <a:ext cx="4534360" cy="5049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AD326-6FA9-9F43-C05D-75FDB765A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1857375"/>
            <a:ext cx="4454955" cy="4519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F4FDB5-131B-C59F-C95D-F8B42CD1F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3" y="1809561"/>
            <a:ext cx="5818767" cy="19060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C0F0BA-10A9-E7B9-7F44-F2FDB5EAB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0" y="3768171"/>
            <a:ext cx="5740251" cy="17836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262969" y="390080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time </a:t>
            </a:r>
            <a:r>
              <a:rPr lang="hr-HR" sz="2800" b="1" dirty="0" err="1"/>
              <a:t>expressions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place.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262969" y="515218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61E34A-7404-9063-6936-2389C329E4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/>
          <a:stretch/>
        </p:blipFill>
        <p:spPr>
          <a:xfrm>
            <a:off x="694864" y="2851344"/>
            <a:ext cx="3884419" cy="7206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40306D-CB8D-BB5A-CA36-289C96079A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17104" r="4370" b="3813"/>
          <a:stretch/>
        </p:blipFill>
        <p:spPr>
          <a:xfrm>
            <a:off x="694864" y="3892236"/>
            <a:ext cx="4952490" cy="16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E5599F-3D11-7F1F-4225-D1643F55CF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8480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D72C8-3139-DC59-C0C2-B6047AADB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6926" y="2028825"/>
            <a:ext cx="6010274" cy="1571625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brackets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simple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continuous</a:t>
            </a:r>
            <a:r>
              <a:rPr lang="hr-HR" b="1" dirty="0"/>
              <a:t>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261083-19BA-8FA9-CF9F-184AFD6C6778}"/>
              </a:ext>
            </a:extLst>
          </p:cNvPr>
          <p:cNvSpPr txBox="1">
            <a:spLocks/>
          </p:cNvSpPr>
          <p:nvPr/>
        </p:nvSpPr>
        <p:spPr>
          <a:xfrm>
            <a:off x="5876926" y="122237"/>
            <a:ext cx="6010274" cy="181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Play </a:t>
            </a:r>
            <a:r>
              <a:rPr lang="hr-HR" b="1" dirty="0" err="1"/>
              <a:t>the</a:t>
            </a:r>
            <a:r>
              <a:rPr lang="hr-HR" b="1" dirty="0"/>
              <a:t> game!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Choose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form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>
                <a:hlinkClick r:id="rId3"/>
              </a:rPr>
              <a:t>https://learningapps.org/watch?v=px7xroxc520</a:t>
            </a:r>
            <a:r>
              <a:rPr lang="hr-HR" b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57FE3-11C8-CD14-32EB-18E783EA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" y="2193826"/>
            <a:ext cx="5648849" cy="22352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6FCC620-37C3-0191-F25C-7D4BAA20DB23}"/>
              </a:ext>
            </a:extLst>
          </p:cNvPr>
          <p:cNvSpPr txBox="1">
            <a:spLocks/>
          </p:cNvSpPr>
          <p:nvPr/>
        </p:nvSpPr>
        <p:spPr>
          <a:xfrm>
            <a:off x="5863817" y="3429001"/>
            <a:ext cx="6010274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58D587-7ED2-F1AC-CCEB-B431F78427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605530"/>
            <a:ext cx="5341191" cy="1814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3B96A7-2D8A-C9AE-0E6C-37D3F7AD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3" y="906561"/>
            <a:ext cx="4077053" cy="5044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AFBB54A-BABC-4F76-005E-772ED6A31871}"/>
              </a:ext>
            </a:extLst>
          </p:cNvPr>
          <p:cNvSpPr txBox="1">
            <a:spLocks/>
          </p:cNvSpPr>
          <p:nvPr/>
        </p:nvSpPr>
        <p:spPr>
          <a:xfrm>
            <a:off x="5876926" y="4038599"/>
            <a:ext cx="6221582" cy="26971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 err="1"/>
              <a:t>reflexive</a:t>
            </a:r>
            <a:r>
              <a:rPr lang="hr-HR" sz="2400" b="1" dirty="0"/>
              <a:t> </a:t>
            </a:r>
            <a:r>
              <a:rPr lang="hr-HR" sz="2400" b="1" dirty="0" err="1"/>
              <a:t>pronouns</a:t>
            </a:r>
            <a:r>
              <a:rPr lang="hr-HR" sz="2400" b="1" dirty="0"/>
              <a:t> </a:t>
            </a:r>
            <a:r>
              <a:rPr lang="hr-HR" sz="2400" dirty="0"/>
              <a:t>(</a:t>
            </a:r>
            <a:r>
              <a:rPr lang="hr-HR" sz="2400" dirty="0" err="1"/>
              <a:t>myself</a:t>
            </a:r>
            <a:r>
              <a:rPr lang="hr-HR" sz="2400" dirty="0"/>
              <a:t>, </a:t>
            </a:r>
            <a:r>
              <a:rPr lang="hr-HR" sz="2400" dirty="0" err="1"/>
              <a:t>yourself</a:t>
            </a:r>
            <a:r>
              <a:rPr lang="hr-HR" sz="2400" dirty="0"/>
              <a:t> </a:t>
            </a:r>
            <a:r>
              <a:rPr lang="hr-HR" sz="2400" dirty="0" err="1"/>
              <a:t>etc</a:t>
            </a:r>
            <a:r>
              <a:rPr lang="hr-HR" sz="2400" dirty="0"/>
              <a:t>.) </a:t>
            </a:r>
            <a:r>
              <a:rPr lang="hr-HR" sz="2400" dirty="0" err="1"/>
              <a:t>when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subject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object</a:t>
            </a:r>
            <a:r>
              <a:rPr lang="hr-HR" sz="2400" dirty="0"/>
              <a:t> are </a:t>
            </a:r>
            <a:r>
              <a:rPr lang="hr-HR" sz="2400" dirty="0" err="1"/>
              <a:t>the</a:t>
            </a:r>
            <a:r>
              <a:rPr lang="hr-HR" sz="2400" dirty="0"/>
              <a:t> same.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Povratne zamjenice koristimo kada su subjekt i objekt u rečenice isti.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>
                <a:solidFill>
                  <a:schemeClr val="accent1"/>
                </a:solidFill>
              </a:rPr>
              <a:t>                       </a:t>
            </a:r>
            <a:r>
              <a:rPr lang="hr-HR" b="1" dirty="0">
                <a:solidFill>
                  <a:srgbClr val="C00000"/>
                </a:solidFill>
              </a:rPr>
              <a:t>Lovro</a:t>
            </a:r>
            <a:r>
              <a:rPr lang="hr-HR" dirty="0">
                <a:solidFill>
                  <a:schemeClr val="accent1"/>
                </a:solidFill>
              </a:rPr>
              <a:t> </a:t>
            </a:r>
            <a:r>
              <a:rPr lang="hr-HR" dirty="0" err="1"/>
              <a:t>hurt</a:t>
            </a:r>
            <a:r>
              <a:rPr lang="hr-HR" dirty="0">
                <a:solidFill>
                  <a:schemeClr val="accent1"/>
                </a:solidFill>
              </a:rPr>
              <a:t> </a:t>
            </a:r>
            <a:r>
              <a:rPr lang="hr-HR" b="1" dirty="0" err="1">
                <a:solidFill>
                  <a:srgbClr val="C00000"/>
                </a:solidFill>
              </a:rPr>
              <a:t>himself</a:t>
            </a:r>
            <a:r>
              <a:rPr lang="hr-HR" sz="24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6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p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E5599F-3D11-7F1F-4225-D1643F55CF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8480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D72C8-3139-DC59-C0C2-B6047AADB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6926" y="2400298"/>
            <a:ext cx="6010274" cy="723901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Ana</a:t>
            </a:r>
            <a:r>
              <a:rPr lang="hr-HR" b="1" dirty="0"/>
              <a:t> </a:t>
            </a:r>
            <a:r>
              <a:rPr lang="hr-HR" b="1" dirty="0" err="1"/>
              <a:t>will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introduction</a:t>
            </a:r>
            <a:r>
              <a:rPr lang="hr-HR" b="1" dirty="0"/>
              <a:t> </a:t>
            </a:r>
            <a:r>
              <a:rPr lang="hr-HR" b="1" dirty="0" err="1">
                <a:solidFill>
                  <a:srgbClr val="FF0000"/>
                </a:solidFill>
              </a:rPr>
              <a:t>herself</a:t>
            </a:r>
            <a:r>
              <a:rPr lang="hr-HR" b="1" dirty="0"/>
              <a:t>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261083-19BA-8FA9-CF9F-184AFD6C6778}"/>
              </a:ext>
            </a:extLst>
          </p:cNvPr>
          <p:cNvSpPr txBox="1">
            <a:spLocks/>
          </p:cNvSpPr>
          <p:nvPr/>
        </p:nvSpPr>
        <p:spPr>
          <a:xfrm>
            <a:off x="5876926" y="122236"/>
            <a:ext cx="6010274" cy="30019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can</a:t>
            </a:r>
            <a:r>
              <a:rPr lang="hr-HR" sz="2400" dirty="0"/>
              <a:t> </a:t>
            </a:r>
            <a:r>
              <a:rPr lang="hr-HR" sz="2400" dirty="0" err="1"/>
              <a:t>also</a:t>
            </a:r>
            <a:r>
              <a:rPr lang="hr-HR" sz="2400" dirty="0"/>
              <a:t> use </a:t>
            </a:r>
            <a:r>
              <a:rPr lang="hr-HR" sz="2400" dirty="0" err="1"/>
              <a:t>reflexive</a:t>
            </a:r>
            <a:r>
              <a:rPr lang="hr-HR" sz="2400" dirty="0"/>
              <a:t> </a:t>
            </a:r>
            <a:r>
              <a:rPr lang="hr-HR" sz="2400" dirty="0" err="1"/>
              <a:t>pronouns</a:t>
            </a:r>
            <a:r>
              <a:rPr lang="hr-HR" sz="2400" dirty="0"/>
              <a:t> to </a:t>
            </a:r>
            <a:r>
              <a:rPr lang="hr-HR" sz="2400" dirty="0" err="1"/>
              <a:t>emphasise</a:t>
            </a:r>
            <a:r>
              <a:rPr lang="hr-HR" sz="2400" dirty="0"/>
              <a:t> </a:t>
            </a:r>
            <a:r>
              <a:rPr lang="hr-HR" sz="2400" dirty="0" err="1"/>
              <a:t>that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subject</a:t>
            </a:r>
            <a:r>
              <a:rPr lang="hr-HR" sz="2400" dirty="0"/>
              <a:t> </a:t>
            </a:r>
            <a:r>
              <a:rPr lang="hr-HR" sz="2400" dirty="0" err="1"/>
              <a:t>did</a:t>
            </a:r>
            <a:r>
              <a:rPr lang="hr-HR" sz="2400" dirty="0"/>
              <a:t> </a:t>
            </a:r>
            <a:r>
              <a:rPr lang="hr-HR" sz="2400" dirty="0" err="1"/>
              <a:t>something</a:t>
            </a:r>
            <a:r>
              <a:rPr lang="hr-HR" sz="2400" dirty="0"/>
              <a:t> </a:t>
            </a:r>
            <a:r>
              <a:rPr lang="hr-HR" sz="2400" dirty="0" err="1"/>
              <a:t>alone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without</a:t>
            </a:r>
            <a:r>
              <a:rPr lang="hr-HR" sz="2400" dirty="0"/>
              <a:t> </a:t>
            </a:r>
            <a:r>
              <a:rPr lang="hr-HR" sz="2400" dirty="0" err="1"/>
              <a:t>help</a:t>
            </a:r>
            <a:r>
              <a:rPr lang="hr-HR" sz="2400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Povratne zamjenice koristimo kada želimo naglasiti kako je subjekt rečenice nešto učinio samostalno to jest bez ičije pomoći.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>
                <a:solidFill>
                  <a:schemeClr val="accent1"/>
                </a:solidFill>
              </a:rPr>
              <a:t>                       </a:t>
            </a:r>
            <a:r>
              <a:rPr lang="hr-HR" dirty="0">
                <a:solidFill>
                  <a:srgbClr val="C00000"/>
                </a:solidFill>
              </a:rPr>
              <a:t>I</a:t>
            </a:r>
            <a:r>
              <a:rPr lang="hr-HR" dirty="0">
                <a:solidFill>
                  <a:schemeClr val="accent1"/>
                </a:solidFill>
              </a:rPr>
              <a:t> </a:t>
            </a:r>
            <a:r>
              <a:rPr lang="hr-HR" dirty="0" err="1"/>
              <a:t>did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>
                <a:solidFill>
                  <a:srgbClr val="C00000"/>
                </a:solidFill>
              </a:rPr>
              <a:t>myself</a:t>
            </a:r>
            <a:r>
              <a:rPr lang="hr-HR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3B96A7-2D8A-C9AE-0E6C-37D3F7AD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1" y="1078011"/>
            <a:ext cx="4077053" cy="5044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22C62-5C88-1B69-8D81-56699E914BF0}"/>
              </a:ext>
            </a:extLst>
          </p:cNvPr>
          <p:cNvSpPr txBox="1"/>
          <p:nvPr/>
        </p:nvSpPr>
        <p:spPr>
          <a:xfrm>
            <a:off x="5876926" y="3848100"/>
            <a:ext cx="6010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Copy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rules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examples</a:t>
            </a:r>
            <a:r>
              <a:rPr lang="hr-HR" sz="28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4A291-89E2-3F4E-2F67-427E4EB3F235}"/>
              </a:ext>
            </a:extLst>
          </p:cNvPr>
          <p:cNvSpPr txBox="1"/>
          <p:nvPr/>
        </p:nvSpPr>
        <p:spPr>
          <a:xfrm>
            <a:off x="5797989" y="5479942"/>
            <a:ext cx="616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Play </a:t>
            </a:r>
            <a:r>
              <a:rPr lang="hr-HR" sz="2800" b="1" dirty="0" err="1"/>
              <a:t>the</a:t>
            </a:r>
            <a:r>
              <a:rPr lang="hr-HR" sz="2800" b="1" dirty="0"/>
              <a:t> game! </a:t>
            </a:r>
            <a:r>
              <a:rPr lang="hr-HR" sz="2800" b="1" dirty="0">
                <a:sym typeface="Wingdings" panose="05000000000000000000" pitchFamily="2" charset="2"/>
              </a:rPr>
              <a:t> </a:t>
            </a:r>
            <a:r>
              <a:rPr lang="hr-HR" sz="2800" b="1" dirty="0">
                <a:sym typeface="Wingdings" panose="05000000000000000000" pitchFamily="2" charset="2"/>
                <a:hlinkClick r:id="rId4"/>
              </a:rPr>
              <a:t>https://wordwall.net/play/843/471/713</a:t>
            </a:r>
            <a:r>
              <a:rPr lang="hr-HR" sz="2800" b="1" dirty="0">
                <a:sym typeface="Wingdings" panose="05000000000000000000" pitchFamily="2" charset="2"/>
              </a:rPr>
              <a:t> 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50511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433473"/>
            <a:ext cx="4034710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62993" y="149377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brackets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4AD96-E96F-DAC5-6160-1012DD798C93}"/>
              </a:ext>
            </a:extLst>
          </p:cNvPr>
          <p:cNvSpPr txBox="1"/>
          <p:nvPr/>
        </p:nvSpPr>
        <p:spPr>
          <a:xfrm>
            <a:off x="6462992" y="254766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D1152-A5CA-DAD6-1BC6-310674300D24}"/>
              </a:ext>
            </a:extLst>
          </p:cNvPr>
          <p:cNvSpPr txBox="1"/>
          <p:nvPr/>
        </p:nvSpPr>
        <p:spPr>
          <a:xfrm>
            <a:off x="6462992" y="3487125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Complete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conversations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reflexive</a:t>
            </a:r>
            <a:r>
              <a:rPr lang="hr-HR" sz="2800" b="1" dirty="0"/>
              <a:t> </a:t>
            </a:r>
            <a:r>
              <a:rPr lang="hr-HR" sz="2800" b="1" dirty="0" err="1"/>
              <a:t>pronoun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91EC0-3BCA-0444-AA05-CEA576A8A0E4}"/>
              </a:ext>
            </a:extLst>
          </p:cNvPr>
          <p:cNvSpPr txBox="1"/>
          <p:nvPr/>
        </p:nvSpPr>
        <p:spPr>
          <a:xfrm>
            <a:off x="6462992" y="444123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17574-9136-F3F8-5817-03EC08E74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" y="2038381"/>
            <a:ext cx="6207706" cy="35813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5B405-7A81-4BA7-ED3F-CC5AB3019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0" y="2744908"/>
            <a:ext cx="5519050" cy="275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50DE1-C9A5-63D8-9752-59E228E4E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7" y="1657581"/>
            <a:ext cx="6000750" cy="4695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C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8E4152-1C53-81DD-A046-AC7995497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0" y="2038381"/>
            <a:ext cx="4697917" cy="420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621</Words>
  <Application>Microsoft Office PowerPoint</Application>
  <PresentationFormat>Widescreen</PresentationFormat>
  <Paragraphs>85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Lesson 3  Teens and technology</vt:lpstr>
      <vt:lpstr>PowerPoint Presentation</vt:lpstr>
      <vt:lpstr>PowerPoint Presentation</vt:lpstr>
      <vt:lpstr>Workbook, page 17</vt:lpstr>
      <vt:lpstr>PowerPoint Presentation</vt:lpstr>
      <vt:lpstr>Workbook, page 16</vt:lpstr>
      <vt:lpstr>PowerPoint Presentation</vt:lpstr>
      <vt:lpstr>PowerPoint Presentation</vt:lpstr>
      <vt:lpstr>Workbook, page 18</vt:lpstr>
      <vt:lpstr>PowerPoint Presentation</vt:lpstr>
      <vt:lpstr>PowerPoint Presentation</vt:lpstr>
      <vt:lpstr>Workbook, page 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– Teens and technology</dc:title>
  <dc:creator>Josipa</dc:creator>
  <cp:lastModifiedBy>Sanja Ivoš</cp:lastModifiedBy>
  <cp:revision>40</cp:revision>
  <dcterms:created xsi:type="dcterms:W3CDTF">2022-08-23T13:17:03Z</dcterms:created>
  <dcterms:modified xsi:type="dcterms:W3CDTF">2022-08-31T11:16:49Z</dcterms:modified>
</cp:coreProperties>
</file>